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93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76" r:id="rId7"/>
    <p:sldId id="277" r:id="rId8"/>
    <p:sldId id="278" r:id="rId9"/>
    <p:sldId id="279" r:id="rId10"/>
    <p:sldId id="260" r:id="rId11"/>
    <p:sldId id="262" r:id="rId12"/>
    <p:sldId id="264" r:id="rId13"/>
    <p:sldId id="263" r:id="rId14"/>
    <p:sldId id="265" r:id="rId15"/>
    <p:sldId id="266" r:id="rId16"/>
    <p:sldId id="275" r:id="rId17"/>
    <p:sldId id="267" r:id="rId18"/>
    <p:sldId id="268" r:id="rId19"/>
    <p:sldId id="269" r:id="rId20"/>
    <p:sldId id="280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" initials="J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78" autoAdjust="0"/>
  </p:normalViewPr>
  <p:slideViewPr>
    <p:cSldViewPr>
      <p:cViewPr>
        <p:scale>
          <a:sx n="80" d="100"/>
          <a:sy n="80" d="100"/>
        </p:scale>
        <p:origin x="-108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F2A05-8962-4E85-B306-C27A21973E92}" type="datetimeFigureOut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21294-DD61-4941-B4C3-2D422BC42A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72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21294-DD61-4941-B4C3-2D422BC42AA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88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973F-B99D-4891-814D-5FCDF3DD2FD8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537E-F787-4630-A706-85AFAF8F82C2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D9C5-AA66-4537-AD85-A3449236DC18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E9B4-5310-448F-A6C6-7F8A93DD6580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98E8-9322-4C98-9E56-16C2F68FE112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0434-B973-4AF3-8583-B4F2845E23A7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6744-4999-48CC-870D-71328C58039D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CAA1-C8C3-437D-8A66-660A9CC5BC70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3BF9-4337-4DB2-AB29-DE4B2C195A22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D4DF-41F4-407B-A9C2-2BD573E44C6F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A64D0C6-8A13-44BF-A979-052C98646A33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629F90F-B2C9-4E28-85E4-BDBE720442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D4D1C1-EA64-4FEC-B4E6-D29AD687EEA7}" type="datetime1">
              <a:rPr lang="zh-TW" altLang="en-US" smtClean="0"/>
              <a:t>2013/10/3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629F90F-B2C9-4E28-85E4-BDBE720442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2808312"/>
          </a:xfrm>
        </p:spPr>
        <p:txBody>
          <a:bodyPr>
            <a:normAutofit fontScale="90000"/>
          </a:bodyPr>
          <a:lstStyle/>
          <a:p>
            <a:r>
              <a:rPr lang="en-US" altLang="zh-TW" sz="5300" b="1" dirty="0" smtClean="0"/>
              <a:t>Image De-Noising by</a:t>
            </a:r>
            <a:br>
              <a:rPr lang="en-US" altLang="zh-TW" sz="5300" b="1" dirty="0" smtClean="0"/>
            </a:br>
            <a:r>
              <a:rPr lang="en-US" altLang="zh-TW" sz="5300" dirty="0"/>
              <a:t> </a:t>
            </a:r>
            <a:r>
              <a:rPr lang="en-US" altLang="zh-TW" sz="5300" dirty="0" smtClean="0"/>
              <a:t>                    Wavelet Transform    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dirty="0" smtClean="0"/>
              <a:t>                                            </a:t>
            </a:r>
            <a:br>
              <a:rPr lang="en-US" altLang="zh-TW" sz="4000" dirty="0" smtClean="0"/>
            </a:b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4077072"/>
            <a:ext cx="6400800" cy="1752600"/>
          </a:xfrm>
        </p:spPr>
        <p:txBody>
          <a:bodyPr/>
          <a:lstStyle/>
          <a:p>
            <a:r>
              <a:rPr lang="zh-TW" altLang="zh-TW" sz="1800" dirty="0" smtClean="0">
                <a:latin typeface="Times New Roman"/>
                <a:ea typeface="新細明體"/>
                <a:cs typeface="Times New Roman"/>
              </a:rPr>
              <a:t>傅思維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28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wavelet?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8" r="46801" b="26886"/>
          <a:stretch/>
        </p:blipFill>
        <p:spPr bwMode="auto">
          <a:xfrm>
            <a:off x="683568" y="1700808"/>
            <a:ext cx="77048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8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Flowchart of wavelet de-noising: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47664" y="2204864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702009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直線單箭頭接點 15"/>
          <p:cNvCxnSpPr/>
          <p:nvPr/>
        </p:nvCxnSpPr>
        <p:spPr>
          <a:xfrm>
            <a:off x="1669046" y="494116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3059832" y="49411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4716016" y="494116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6446812" y="4932759"/>
            <a:ext cx="429444" cy="8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內容版面配置區 28"/>
          <p:cNvSpPr>
            <a:spLocks noGrp="1"/>
          </p:cNvSpPr>
          <p:nvPr>
            <p:ph idx="1"/>
          </p:nvPr>
        </p:nvSpPr>
        <p:spPr>
          <a:xfrm>
            <a:off x="417196" y="1868387"/>
            <a:ext cx="8597639" cy="208823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altLang="zh-TW" sz="2500" dirty="0" smtClean="0">
                <a:latin typeface="Times New Roman" pitchFamily="18" charset="0"/>
                <a:cs typeface="Times New Roman" pitchFamily="18" charset="0"/>
              </a:rPr>
              <a:t>1. Perform </a:t>
            </a:r>
            <a:r>
              <a:rPr lang="en-US" altLang="zh-TW" sz="2500" dirty="0">
                <a:latin typeface="Times New Roman" pitchFamily="18" charset="0"/>
                <a:cs typeface="Times New Roman" pitchFamily="18" charset="0"/>
              </a:rPr>
              <a:t>the DWT </a:t>
            </a:r>
            <a:r>
              <a:rPr lang="en-US" altLang="zh-TW" sz="25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zh-TW" sz="2500" dirty="0">
                <a:latin typeface="Times New Roman" pitchFamily="18" charset="0"/>
                <a:cs typeface="Times New Roman" pitchFamily="18" charset="0"/>
              </a:rPr>
              <a:t>the noisy </a:t>
            </a:r>
            <a:r>
              <a:rPr lang="en-US" altLang="zh-TW" sz="2500" dirty="0" smtClean="0">
                <a:latin typeface="Times New Roman" pitchFamily="18" charset="0"/>
                <a:cs typeface="Times New Roman" pitchFamily="18" charset="0"/>
              </a:rPr>
              <a:t>image to </a:t>
            </a:r>
            <a:r>
              <a:rPr lang="en-US" altLang="zh-TW" sz="2500" dirty="0">
                <a:latin typeface="Times New Roman" pitchFamily="18" charset="0"/>
                <a:cs typeface="Times New Roman" pitchFamily="18" charset="0"/>
              </a:rPr>
              <a:t>obtain </a:t>
            </a:r>
            <a:r>
              <a:rPr lang="en-US" altLang="zh-TW" sz="2500" dirty="0" smtClean="0">
                <a:latin typeface="Times New Roman" pitchFamily="18" charset="0"/>
                <a:cs typeface="Times New Roman" pitchFamily="18" charset="0"/>
              </a:rPr>
              <a:t>sub-bands.</a:t>
            </a:r>
          </a:p>
          <a:p>
            <a:pPr marL="118872" indent="0">
              <a:buNone/>
            </a:pPr>
            <a:r>
              <a:rPr lang="en-US" altLang="zh-TW" sz="2500" dirty="0" smtClean="0">
                <a:latin typeface="Times New Roman" pitchFamily="18" charset="0"/>
                <a:cs typeface="Times New Roman" pitchFamily="18" charset="0"/>
              </a:rPr>
              <a:t>2. Threshold </a:t>
            </a:r>
            <a:r>
              <a:rPr lang="en-US" altLang="zh-TW" sz="2500" dirty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altLang="zh-TW" sz="2500" dirty="0" smtClean="0">
                <a:latin typeface="Times New Roman" pitchFamily="18" charset="0"/>
                <a:cs typeface="Times New Roman" pitchFamily="18" charset="0"/>
              </a:rPr>
              <a:t>high frequency sub </a:t>
            </a:r>
            <a:r>
              <a:rPr lang="en-US" altLang="zh-TW" sz="2500" dirty="0">
                <a:latin typeface="Times New Roman" pitchFamily="18" charset="0"/>
                <a:cs typeface="Times New Roman" pitchFamily="18" charset="0"/>
              </a:rPr>
              <a:t>band coefficients using </a:t>
            </a:r>
            <a:endParaRPr lang="en-US" altLang="zh-TW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118872" indent="0">
              <a:buNone/>
            </a:pPr>
            <a:r>
              <a:rPr lang="en-US" altLang="zh-TW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500" dirty="0" smtClean="0">
                <a:latin typeface="Times New Roman" pitchFamily="18" charset="0"/>
                <a:cs typeface="Times New Roman" pitchFamily="18" charset="0"/>
              </a:rPr>
              <a:t>   certain </a:t>
            </a:r>
            <a:r>
              <a:rPr lang="en-US" altLang="zh-TW" sz="2500" dirty="0" err="1" smtClean="0">
                <a:latin typeface="Times New Roman" pitchFamily="18" charset="0"/>
                <a:cs typeface="Times New Roman" pitchFamily="18" charset="0"/>
              </a:rPr>
              <a:t>thresholding</a:t>
            </a:r>
            <a:r>
              <a:rPr lang="en-US" altLang="zh-TW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500" dirty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altLang="zh-TW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8872" indent="0">
              <a:buNone/>
            </a:pPr>
            <a:r>
              <a:rPr lang="en-US" altLang="zh-TW" sz="2500" dirty="0" smtClean="0">
                <a:latin typeface="Times New Roman" pitchFamily="18" charset="0"/>
                <a:cs typeface="Times New Roman" pitchFamily="18" charset="0"/>
              </a:rPr>
              <a:t>3. Perform the </a:t>
            </a:r>
            <a:r>
              <a:rPr lang="en-US" altLang="zh-TW" sz="2500" dirty="0">
                <a:latin typeface="Times New Roman" pitchFamily="18" charset="0"/>
                <a:cs typeface="Times New Roman" pitchFamily="18" charset="0"/>
              </a:rPr>
              <a:t>inverse DWT to reconstruct the </a:t>
            </a:r>
            <a:r>
              <a:rPr lang="en-US" altLang="zh-TW" sz="2500" dirty="0" smtClean="0">
                <a:latin typeface="Times New Roman" pitchFamily="18" charset="0"/>
                <a:cs typeface="Times New Roman" pitchFamily="18" charset="0"/>
              </a:rPr>
              <a:t>de-noised Image</a:t>
            </a:r>
            <a:r>
              <a:rPr lang="en-US" altLang="zh-TW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2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Two </a:t>
            </a:r>
            <a:r>
              <a:rPr lang="en-US" altLang="zh-TW" dirty="0" err="1"/>
              <a:t>thresholding</a:t>
            </a:r>
            <a:r>
              <a:rPr lang="en-US" altLang="zh-TW" dirty="0"/>
              <a:t> methods: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altLang="zh-TW" dirty="0"/>
              <a:t>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ard-</a:t>
            </a:r>
            <a:r>
              <a:rPr lang="en-US" altLang="zh-TW" b="1" dirty="0" err="1" smtClean="0">
                <a:latin typeface="Times New Roman" pitchFamily="18" charset="0"/>
                <a:cs typeface="Times New Roman" pitchFamily="18" charset="0"/>
              </a:rPr>
              <a:t>thresholding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TW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f_h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 = x  if abs(x) ≥ λ                              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1) </a:t>
            </a:r>
          </a:p>
          <a:p>
            <a:pPr marL="118872" indent="0"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  = 0 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otherwise</a:t>
            </a:r>
          </a:p>
          <a:p>
            <a:pPr marL="118872" indent="0"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8872" indent="0"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Soft-</a:t>
            </a:r>
            <a:r>
              <a:rPr lang="en-US" altLang="zh-TW" b="1" dirty="0" err="1" smtClean="0">
                <a:latin typeface="Times New Roman" pitchFamily="18" charset="0"/>
                <a:cs typeface="Times New Roman" pitchFamily="18" charset="0"/>
              </a:rPr>
              <a:t>thresholding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f_s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(x) = x −λ   if x ≥ λ</a:t>
            </a:r>
          </a:p>
          <a:p>
            <a:pPr marL="118872" indent="0"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  =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0     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if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x &lt; λ                           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2)</a:t>
            </a:r>
          </a:p>
          <a:p>
            <a:pPr marL="118872" indent="0"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  =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x +λ   if x ≤ −λ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0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Two </a:t>
            </a:r>
            <a:r>
              <a:rPr lang="en-US" altLang="zh-TW" dirty="0" err="1" smtClean="0"/>
              <a:t>thresholding</a:t>
            </a:r>
            <a:r>
              <a:rPr lang="en-US" altLang="zh-TW" dirty="0" smtClean="0"/>
              <a:t> methods: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r="7170" b="4612"/>
          <a:stretch/>
        </p:blipFill>
        <p:spPr bwMode="auto">
          <a:xfrm>
            <a:off x="476905" y="1628800"/>
            <a:ext cx="4104456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t="1446" r="8554" b="5060"/>
          <a:stretch/>
        </p:blipFill>
        <p:spPr bwMode="auto">
          <a:xfrm>
            <a:off x="4788024" y="1700808"/>
            <a:ext cx="3888432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/>
          <p:cNvSpPr/>
          <p:nvPr/>
        </p:nvSpPr>
        <p:spPr>
          <a:xfrm>
            <a:off x="2195736" y="5262265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a)                                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Fig. 3 (a) Hard-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thresholding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b) soft-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thresholding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5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Threshold </a:t>
            </a:r>
            <a:r>
              <a:rPr lang="en-US" altLang="zh-TW" dirty="0"/>
              <a:t>determination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9"/>
                <a:ext cx="8229600" cy="469999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altLang="zh-TW" b="1" dirty="0" err="1" smtClean="0">
                    <a:latin typeface="Times New Roman" pitchFamily="18" charset="0"/>
                    <a:cs typeface="Times New Roman" pitchFamily="18" charset="0"/>
                  </a:rPr>
                  <a:t>VisuShrink</a:t>
                </a:r>
                <a:r>
                  <a:rPr lang="en-US" altLang="zh-TW" b="1" dirty="0" smtClean="0"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T=σ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logM</m:t>
                        </m:r>
                      </m:e>
                    </m:rad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    (universal)</a:t>
                </a:r>
              </a:p>
              <a:p>
                <a:pPr marL="118872" indent="0">
                  <a:buNone/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  Where σ is the noise standard deviation and M   </a:t>
                </a:r>
              </a:p>
              <a:p>
                <a:pPr marL="118872" indent="0">
                  <a:buNone/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 is the number of pixels in the image.</a:t>
                </a:r>
              </a:p>
              <a:p>
                <a:pPr marL="118872" indent="0">
                  <a:buNone/>
                </a:pP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altLang="zh-TW" b="1" dirty="0" err="1" smtClean="0">
                    <a:latin typeface="Times New Roman" pitchFamily="18" charset="0"/>
                    <a:cs typeface="Times New Roman" pitchFamily="18" charset="0"/>
                  </a:rPr>
                  <a:t>BayesShrink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TB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σ</m:t>
                        </m:r>
                      </m:e>
                      <m:sup>
                        <m:r>
                          <m:rPr>
                            <m:nor/>
                          </m:rPr>
                          <a:rPr lang="el-GR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   (adaptive)</a:t>
                </a:r>
              </a:p>
              <a:p>
                <a:pPr marL="118872" indent="0">
                  <a:buNone/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is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the standard deviation of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signal. </a:t>
                </a:r>
              </a:p>
              <a:p>
                <a:pPr marL="118872" indent="0">
                  <a:buNone/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.</a:t>
                </a:r>
              </a:p>
              <a:p>
                <a:pPr marL="118872" indent="0">
                  <a:buNone/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.</a:t>
                </a:r>
              </a:p>
              <a:p>
                <a:pPr marL="118872" indent="0">
                  <a:buNone/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9"/>
                <a:ext cx="8229600" cy="469999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7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cs typeface="Times New Roman" pitchFamily="18" charset="0"/>
                      </a:rPr>
                      <m:t>𝜎</m:t>
                    </m:r>
                  </m:oMath>
                </a14:m>
                <a:r>
                  <a:rPr lang="zh-TW" altLang="en-US" dirty="0" smtClean="0"/>
                  <a:t>   </a:t>
                </a:r>
                <a:r>
                  <a:rPr lang="en-US" altLang="zh-TW" dirty="0" smtClean="0"/>
                  <a:t>???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504561"/>
                <a:ext cx="8568952" cy="4625609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noise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i="1" dirty="0">
                            <a:latin typeface="Cambria Math"/>
                            <a:cs typeface="Times New Roman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can be estimated from the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sub-band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HH1 by the robust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median estimator: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18872" indent="0">
                  <a:buNone/>
                </a:pPr>
                <a:r>
                  <a:rPr lang="en-US" altLang="zh-TW" b="1" dirty="0" smtClean="0">
                    <a:latin typeface="Times New Roman" pitchFamily="18" charset="0"/>
                    <a:cs typeface="Times New Roman" pitchFamily="18" charset="0"/>
                  </a:rPr>
                  <a:t>   =&gt;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 σ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= (Median(|</a:t>
                </a:r>
                <a:r>
                  <a:rPr lang="en-US" altLang="zh-TW" dirty="0" err="1">
                    <a:latin typeface="Times New Roman" pitchFamily="18" charset="0"/>
                    <a:cs typeface="Times New Roman" pitchFamily="18" charset="0"/>
                  </a:rPr>
                  <a:t>Yij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|))/0.6745 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18872" indent="0">
                  <a:buNone/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</a:t>
                </a:r>
                <a:r>
                  <a:rPr lang="en-US" altLang="zh-TW" dirty="0" err="1" smtClean="0">
                    <a:latin typeface="Times New Roman" pitchFamily="18" charset="0"/>
                    <a:cs typeface="Times New Roman" pitchFamily="18" charset="0"/>
                  </a:rPr>
                  <a:t>Yij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ϵ </a:t>
                </a:r>
                <a:r>
                  <a:rPr lang="en-US" altLang="zh-TW" dirty="0" err="1" smtClean="0">
                    <a:latin typeface="Times New Roman" pitchFamily="18" charset="0"/>
                    <a:cs typeface="Times New Roman" pitchFamily="18" charset="0"/>
                  </a:rPr>
                  <a:t>subband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HH1         (3)</a:t>
                </a:r>
              </a:p>
              <a:p>
                <a:endParaRPr lang="zh-TW" altLang="en-US" dirty="0"/>
              </a:p>
              <a:p>
                <a:pPr marL="118872" indent="0">
                  <a:buNone/>
                </a:pP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18872" indent="0">
                  <a:buNone/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                                  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18872" indent="0">
                  <a:buNone/>
                </a:pPr>
                <a:endParaRPr lang="en-US" altLang="zh-TW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18872" indent="0">
                  <a:buNone/>
                </a:pP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(</a:t>
                </a:r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cited 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6800 </a:t>
                </a:r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times!)</a:t>
                </a:r>
              </a:p>
              <a:p>
                <a:pPr marL="118872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04561"/>
                <a:ext cx="8568952" cy="4625609"/>
              </a:xfrm>
              <a:blipFill rotWithShape="1">
                <a:blip r:embed="rId3"/>
                <a:stretch>
                  <a:fillRect l="-71" t="-922" r="-22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5" b="9760"/>
          <a:stretch/>
        </p:blipFill>
        <p:spPr bwMode="auto">
          <a:xfrm>
            <a:off x="323528" y="3284984"/>
            <a:ext cx="3472289" cy="26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059672" y="4640378"/>
            <a:ext cx="1585316" cy="1197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0" y="6130170"/>
            <a:ext cx="8244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sz="1600" dirty="0"/>
              <a:t>D. L. </a:t>
            </a:r>
            <a:r>
              <a:rPr lang="en-US" altLang="zh-TW" sz="1600" dirty="0" err="1"/>
              <a:t>Donoho</a:t>
            </a:r>
            <a:r>
              <a:rPr lang="en-US" altLang="zh-TW" sz="1600" dirty="0"/>
              <a:t> and I. M. </a:t>
            </a:r>
            <a:r>
              <a:rPr lang="en-US" altLang="zh-TW" sz="1600" dirty="0" err="1"/>
              <a:t>Johnstone</a:t>
            </a:r>
            <a:r>
              <a:rPr lang="en-US" altLang="zh-TW" sz="1600" dirty="0"/>
              <a:t>, “Ideal spatial adaptation via </a:t>
            </a:r>
            <a:r>
              <a:rPr lang="en-US" altLang="zh-TW" sz="1600" dirty="0" smtClean="0"/>
              <a:t>wavelet shrinkage</a:t>
            </a:r>
            <a:r>
              <a:rPr lang="en-US" altLang="zh-TW" sz="1600" dirty="0"/>
              <a:t>,” </a:t>
            </a:r>
            <a:r>
              <a:rPr lang="en-US" altLang="zh-TW" sz="1600" dirty="0" err="1"/>
              <a:t>Biometrika</a:t>
            </a:r>
            <a:r>
              <a:rPr lang="en-US" altLang="zh-TW" sz="1600" dirty="0"/>
              <a:t>, vol. 81, pp. 425–455, 1994.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045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-&gt;    2.3743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10 -&gt;  10.5174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20 -&gt;  20.1602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30 -&gt;  30.2146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3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Additive white Gaussian noise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內容版面配置區 1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71624066"/>
                  </p:ext>
                </p:extLst>
              </p:nvPr>
            </p:nvGraphicFramePr>
            <p:xfrm>
              <a:off x="1115616" y="2276872"/>
              <a:ext cx="6984776" cy="3168352"/>
            </p:xfrm>
            <a:graphic>
              <a:graphicData uri="http://schemas.openxmlformats.org/drawingml/2006/table">
                <a:tbl>
                  <a:tblPr/>
                  <a:tblGrid>
                    <a:gridCol w="1744733"/>
                    <a:gridCol w="1744733"/>
                    <a:gridCol w="1745568"/>
                    <a:gridCol w="1749742"/>
                  </a:tblGrid>
                  <a:tr h="287886">
                    <a:tc>
                      <a:txBody>
                        <a:bodyPr/>
                        <a:lstStyle/>
                        <a:p>
                          <a:pPr marL="68580" indent="1143000" algn="just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 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17780" marR="177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68580" indent="1600200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 smtClean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       PSNR </a:t>
                          </a: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(dB)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17780" marR="177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466484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00">
                                    <a:effectLst/>
                                    <a:latin typeface="Cambria Math"/>
                                    <a:ea typeface="新細明體"/>
                                    <a:cs typeface="Times New Roman"/>
                                  </a:rPr>
                                  <m:t>𝛔</m:t>
                                </m:r>
                              </m:oMath>
                            </m:oMathPara>
                          </a14:m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533400" algn="just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 smtClean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   10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20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30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262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noisy image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28.13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22.12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18.58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515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sz="1800" b="1" i="1" kern="100" dirty="0" smtClean="0">
                                        <a:effectLst/>
                                        <a:latin typeface="Cambria Math"/>
                                        <a:ea typeface="新細明體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 kern="100" dirty="0" smtClean="0">
                                        <a:effectLst/>
                                        <a:latin typeface="Cambria Math"/>
                                        <a:ea typeface="+mn-ea"/>
                                        <a:cs typeface="Times New Roman" pitchFamily="18" charset="0"/>
                                      </a:rPr>
                                      <m:t>𝑭𝒐𝒖𝒓𝒊𝒆𝒓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TW" altLang="en-US" sz="1800" b="1" kern="100" dirty="0">
                                        <a:effectLst/>
                                        <a:latin typeface="Times New Roman" pitchFamily="18" charset="0"/>
                                        <a:ea typeface="+mn-ea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  <m:sup>
                                    <m:r>
                                      <a:rPr lang="en-US" altLang="zh-TW" sz="1800" b="1" i="1" kern="100" dirty="0" smtClean="0">
                                        <a:effectLst/>
                                        <a:latin typeface="Cambria Math"/>
                                        <a:ea typeface="新細明體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33.66(117)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30.79( 75)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29.21(61)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76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sz="1800" b="1" i="1" kern="100" dirty="0" smtClean="0">
                                        <a:effectLst/>
                                        <a:latin typeface="Cambria Math"/>
                                        <a:ea typeface="新細明體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1" i="1" kern="100" dirty="0" smtClean="0">
                                        <a:effectLst/>
                                        <a:latin typeface="Cambria Math"/>
                                        <a:ea typeface="+mn-ea"/>
                                        <a:cs typeface="Times New Roman"/>
                                      </a:rPr>
                                      <m:t>𝑾𝒊𝒆𝒏𝒆𝒓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TW" altLang="en-US" sz="1800" b="1" dirty="0"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  <m:sup>
                                    <m:r>
                                      <a:rPr lang="en-US" altLang="zh-TW" sz="1800" b="1" i="1" kern="100" dirty="0" smtClean="0">
                                        <a:effectLst/>
                                        <a:latin typeface="Cambria Math"/>
                                        <a:ea typeface="新細明體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sz="1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35.12 (3x3)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31.26 (5x5)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28.73 (7x7)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9948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 err="1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Visushrink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32.39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29.276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27.68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902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BayesShrink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35.32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31.55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29.34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內容版面配置區 1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71624066"/>
                  </p:ext>
                </p:extLst>
              </p:nvPr>
            </p:nvGraphicFramePr>
            <p:xfrm>
              <a:off x="1115616" y="2276872"/>
              <a:ext cx="6984776" cy="3168352"/>
            </p:xfrm>
            <a:graphic>
              <a:graphicData uri="http://schemas.openxmlformats.org/drawingml/2006/table">
                <a:tbl>
                  <a:tblPr/>
                  <a:tblGrid>
                    <a:gridCol w="1744733"/>
                    <a:gridCol w="1744733"/>
                    <a:gridCol w="1745568"/>
                    <a:gridCol w="1749742"/>
                  </a:tblGrid>
                  <a:tr h="287886">
                    <a:tc>
                      <a:txBody>
                        <a:bodyPr/>
                        <a:lstStyle/>
                        <a:p>
                          <a:pPr marL="68580" indent="1143000" algn="just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 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17780" marR="177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68580" indent="1600200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 smtClean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       PSNR </a:t>
                          </a: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(dB)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17780" marR="177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46648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7922" r="-300699" b="-5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533400" algn="just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 smtClean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   10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20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30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262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noisy image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28.13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22.12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18.58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515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270513" r="-300699" b="-3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33.66(117)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30.79( 75)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29.21(61)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769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56790" r="-300699" b="-2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35.12 (3x3)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31.26 (5x5)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28.73 (7x7)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9948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 err="1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Visushrink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32.39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29.276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27.68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902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BayesShrink</a:t>
                          </a:r>
                          <a:endParaRPr lang="zh-TW" sz="1800" b="1" kern="10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35.32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31.55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  <a:latin typeface="Times New Roman" pitchFamily="18" charset="0"/>
                              <a:ea typeface="新細明體"/>
                              <a:cs typeface="Times New Roman" pitchFamily="18" charset="0"/>
                            </a:rPr>
                            <a:t>29.34</a:t>
                          </a:r>
                          <a:endParaRPr lang="zh-TW" sz="1800" b="1" kern="100" dirty="0">
                            <a:effectLst/>
                            <a:latin typeface="Times New Roman" pitchFamily="18" charset="0"/>
                            <a:ea typeface="新細明體"/>
                            <a:cs typeface="Times New Roman" pitchFamily="18" charset="0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115616" y="1794924"/>
            <a:ext cx="6411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Table I: PSNR of test image corrupted by AWGN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9947" y="5733256"/>
            <a:ext cx="8453932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aseline="30000" dirty="0" smtClean="0">
                <a:latin typeface="Times New Roman" pitchFamily="18" charset="0"/>
                <a:cs typeface="Times New Roman" pitchFamily="18" charset="0"/>
              </a:rPr>
              <a:t>1.The </a:t>
            </a:r>
            <a:r>
              <a:rPr lang="en-US" altLang="zh-TW" sz="2200" baseline="30000" dirty="0">
                <a:latin typeface="Times New Roman" pitchFamily="18" charset="0"/>
                <a:cs typeface="Times New Roman" pitchFamily="18" charset="0"/>
              </a:rPr>
              <a:t>standard deviation of the Gaussian </a:t>
            </a:r>
            <a:r>
              <a:rPr lang="en-US" altLang="zh-TW" sz="2200" baseline="30000" dirty="0" err="1">
                <a:latin typeface="Times New Roman" pitchFamily="18" charset="0"/>
                <a:cs typeface="Times New Roman" pitchFamily="18" charset="0"/>
              </a:rPr>
              <a:t>lowpass</a:t>
            </a:r>
            <a:r>
              <a:rPr lang="en-US" altLang="zh-TW" sz="2200" baseline="30000" dirty="0">
                <a:latin typeface="Times New Roman" pitchFamily="18" charset="0"/>
                <a:cs typeface="Times New Roman" pitchFamily="18" charset="0"/>
              </a:rPr>
              <a:t> filter is chosen until the best result appears.</a:t>
            </a:r>
          </a:p>
          <a:p>
            <a:r>
              <a:rPr lang="en-US" altLang="zh-TW" sz="1500" dirty="0" smtClean="0">
                <a:latin typeface="Times New Roman" pitchFamily="18" charset="0"/>
                <a:cs typeface="Times New Roman" pitchFamily="18" charset="0"/>
              </a:rPr>
              <a:t>2.The </a:t>
            </a:r>
            <a:r>
              <a:rPr lang="en-US" altLang="zh-TW" sz="1500" dirty="0">
                <a:latin typeface="Times New Roman" pitchFamily="18" charset="0"/>
                <a:cs typeface="Times New Roman" pitchFamily="18" charset="0"/>
              </a:rPr>
              <a:t>window size of Wiener filter is chosen until the best result appears (shown in </a:t>
            </a:r>
            <a:r>
              <a:rPr lang="en-US" altLang="zh-TW" sz="1500" dirty="0" smtClean="0">
                <a:latin typeface="Times New Roman" pitchFamily="18" charset="0"/>
                <a:cs typeface="Times New Roman" pitchFamily="18" charset="0"/>
              </a:rPr>
              <a:t>the parentheses).    </a:t>
            </a:r>
            <a:endParaRPr lang="zh-TW" altLang="zh-TW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3" name="左大括弧 2"/>
          <p:cNvSpPr/>
          <p:nvPr/>
        </p:nvSpPr>
        <p:spPr>
          <a:xfrm>
            <a:off x="783521" y="3645024"/>
            <a:ext cx="271653" cy="576064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0" y="374839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Cheat!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83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36" y="115249"/>
            <a:ext cx="2803228" cy="299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3" y="3105522"/>
            <a:ext cx="5275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1"/>
          <a:stretch/>
        </p:blipFill>
        <p:spPr bwMode="auto">
          <a:xfrm>
            <a:off x="4971876" y="115248"/>
            <a:ext cx="2768476" cy="299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36" y="3116380"/>
            <a:ext cx="5275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6"/>
          <a:stretch/>
        </p:blipFill>
        <p:spPr bwMode="auto">
          <a:xfrm>
            <a:off x="463773" y="3369354"/>
            <a:ext cx="2676525" cy="307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88" y="6437683"/>
            <a:ext cx="5275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 b="6260"/>
          <a:stretch/>
        </p:blipFill>
        <p:spPr bwMode="auto">
          <a:xfrm>
            <a:off x="3442078" y="3369353"/>
            <a:ext cx="2689225" cy="313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502977"/>
            <a:ext cx="5275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" b="6165"/>
          <a:stretch/>
        </p:blipFill>
        <p:spPr bwMode="auto">
          <a:xfrm>
            <a:off x="6318870" y="3369353"/>
            <a:ext cx="2689225" cy="313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95" y="6479856"/>
            <a:ext cx="5275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7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843808" y="2636912"/>
            <a:ext cx="3384376" cy="1293813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altLang="zh-TW" dirty="0" smtClean="0"/>
              <a:t> </a:t>
            </a:r>
            <a:r>
              <a:rPr lang="en-US" altLang="zh-TW" sz="10400" b="1" dirty="0" smtClean="0"/>
              <a:t>Q &amp; A</a:t>
            </a:r>
            <a:endParaRPr lang="zh-TW" altLang="en-US" sz="10400" b="1" dirty="0"/>
          </a:p>
        </p:txBody>
      </p:sp>
    </p:spTree>
    <p:extLst>
      <p:ext uri="{BB962C8B-B14F-4D97-AF65-F5344CB8AC3E}">
        <p14:creationId xmlns:p14="http://schemas.microsoft.com/office/powerpoint/2010/main" val="2160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Introduction to Wavelet transform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0541"/>
            <a:ext cx="8102286" cy="207891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70" y="4174455"/>
            <a:ext cx="6021214" cy="43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1556792"/>
            <a:ext cx="352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How to implement?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22857" y="5012307"/>
            <a:ext cx="6271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g[n]: low pass filter     h[n]: high pass filter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5" t="70644" r="61547" b="5731"/>
          <a:stretch/>
        </p:blipFill>
        <p:spPr bwMode="auto">
          <a:xfrm>
            <a:off x="1082947" y="5873703"/>
            <a:ext cx="627798" cy="49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687148" y="5841802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:down </a:t>
            </a:r>
            <a:r>
              <a:rPr lang="en-US" altLang="zh-TW" sz="2800" dirty="0"/>
              <a:t>sampling</a:t>
            </a:r>
          </a:p>
        </p:txBody>
      </p:sp>
    </p:spTree>
    <p:extLst>
      <p:ext uri="{BB962C8B-B14F-4D97-AF65-F5344CB8AC3E}">
        <p14:creationId xmlns:p14="http://schemas.microsoft.com/office/powerpoint/2010/main" val="10483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Appendix 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20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899592" y="1628800"/>
                <a:ext cx="7344816" cy="4764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0" indent="304800" algn="just">
                  <a:spcAft>
                    <a:spcPts val="0"/>
                  </a:spcAft>
                </a:pPr>
                <a:r>
                  <a:rPr lang="en-US" altLang="zh-TW" sz="2400" kern="100" dirty="0" smtClean="0">
                    <a:latin typeface="Times New Roman"/>
                    <a:cs typeface="Times New Roman"/>
                  </a:rPr>
                  <a:t>The noise model can be assumed to </a:t>
                </a:r>
                <a:r>
                  <a:rPr lang="en-US" altLang="zh-TW" sz="2400" i="1" kern="100" dirty="0">
                    <a:latin typeface="Times New Roman"/>
                    <a:cs typeface="Times New Roman"/>
                  </a:rPr>
                  <a:t>Y </a:t>
                </a:r>
                <a:r>
                  <a:rPr lang="en-US" altLang="zh-TW" sz="2400" kern="100" dirty="0">
                    <a:latin typeface="Times New Roman"/>
                    <a:cs typeface="Times New Roman"/>
                  </a:rPr>
                  <a:t>= </a:t>
                </a:r>
                <a:r>
                  <a:rPr lang="en-US" altLang="zh-TW" sz="2400" i="1" kern="100" dirty="0">
                    <a:latin typeface="Times New Roman"/>
                    <a:cs typeface="Times New Roman"/>
                  </a:rPr>
                  <a:t>X </a:t>
                </a:r>
                <a:r>
                  <a:rPr lang="en-US" altLang="zh-TW" sz="2400" kern="100" dirty="0">
                    <a:latin typeface="Times New Roman"/>
                    <a:cs typeface="Times New Roman"/>
                  </a:rPr>
                  <a:t>+ </a:t>
                </a:r>
                <a:r>
                  <a:rPr lang="en-US" altLang="zh-TW" sz="2400" i="1" kern="100" dirty="0">
                    <a:latin typeface="Times New Roman"/>
                    <a:cs typeface="Times New Roman"/>
                  </a:rPr>
                  <a:t>N</a:t>
                </a:r>
                <a:r>
                  <a:rPr lang="en-US" altLang="zh-TW" sz="2400" kern="100" dirty="0">
                    <a:latin typeface="Times New Roman"/>
                    <a:cs typeface="Times New Roman"/>
                  </a:rPr>
                  <a:t>, with </a:t>
                </a:r>
                <a:r>
                  <a:rPr lang="en-US" altLang="zh-TW" sz="2400" kern="100" dirty="0" smtClean="0">
                    <a:latin typeface="Times New Roman"/>
                    <a:cs typeface="Times New Roman"/>
                  </a:rPr>
                  <a:t>X and </a:t>
                </a:r>
                <a:r>
                  <a:rPr lang="en-US" altLang="zh-TW" sz="2400" kern="100" dirty="0">
                    <a:latin typeface="Times New Roman"/>
                    <a:cs typeface="Times New Roman"/>
                  </a:rPr>
                  <a:t>N are independent of each other, hence</a:t>
                </a:r>
                <a:endParaRPr lang="zh-TW" altLang="zh-TW" sz="2400" kern="100" dirty="0">
                  <a:latin typeface="Calibri"/>
                  <a:cs typeface="Times New Roman"/>
                </a:endParaRPr>
              </a:p>
              <a:p>
                <a:pPr marL="304800" indent="1524000" algn="r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𝑦</m:t>
                        </m:r>
                      </m:sub>
                      <m:sup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bSup>
                    <m:r>
                      <a:rPr lang="en-US" altLang="zh-TW" sz="2400" i="1" kern="100">
                        <a:latin typeface="Cambria Math"/>
                        <a:cs typeface="Times New Roman"/>
                      </a:rPr>
                      <m:t>=</m:t>
                    </m:r>
                    <m:sSubSup>
                      <m:sSubSupPr>
                        <m:ctrlPr>
                          <a:rPr lang="zh-TW" altLang="zh-TW" sz="24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bSup>
                    <m:r>
                      <a:rPr lang="en-US" altLang="zh-TW" sz="2400" i="1" kern="100">
                        <a:latin typeface="Cambria Math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zh-TW" altLang="zh-TW" sz="24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𝜎</m:t>
                        </m:r>
                      </m:e>
                      <m:sup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kern="100" dirty="0">
                    <a:latin typeface="Times New Roman"/>
                    <a:cs typeface="Times New Roman"/>
                  </a:rPr>
                  <a:t>                               (4)</a:t>
                </a:r>
                <a:endParaRPr lang="zh-TW" altLang="zh-TW" sz="2400" kern="100" dirty="0">
                  <a:latin typeface="Calibri"/>
                  <a:cs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TW" sz="2400" kern="100" dirty="0">
                    <a:latin typeface="Times New Roman"/>
                    <a:cs typeface="Times New Roman"/>
                  </a:rPr>
                  <a:t>As Y is modeled as zero mean Gaussian,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𝑦</m:t>
                        </m:r>
                      </m:sub>
                      <m:sup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400" kern="100" dirty="0">
                    <a:latin typeface="Times New Roman"/>
                    <a:cs typeface="Times New Roman"/>
                  </a:rPr>
                  <a:t> is computed by:</a:t>
                </a:r>
                <a:endParaRPr lang="zh-TW" altLang="zh-TW" sz="2400" kern="100" dirty="0">
                  <a:latin typeface="Calibri"/>
                  <a:cs typeface="Times New Roman"/>
                </a:endParaRPr>
              </a:p>
              <a:p>
                <a:pPr indent="1828800" algn="r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𝑦</m:t>
                        </m:r>
                      </m:sub>
                      <m:sup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400" i="1" kern="100" dirty="0">
                    <a:latin typeface="Times New Roman"/>
                    <a:cs typeface="Times New Roman"/>
                  </a:rPr>
                  <a:t> </a:t>
                </a:r>
                <a:r>
                  <a:rPr lang="en-US" altLang="zh-TW" sz="2400" kern="100" dirty="0">
                    <a:latin typeface="Times New Roman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4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kern="100" smtClean="0">
                            <a:latin typeface="Cambria Math"/>
                            <a:cs typeface="Times New Roman"/>
                          </a:rPr>
                          <m:t>𝑛𝑚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zh-TW" altLang="zh-TW" sz="24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naryPr>
                      <m:sub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𝑖</m:t>
                        </m:r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𝑗</m:t>
                        </m:r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𝑛</m:t>
                        </m:r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zh-TW" altLang="zh-TW" sz="24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altLang="zh-TW" sz="2400" i="1" kern="100">
                                <a:latin typeface="Cambria Math"/>
                                <a:cs typeface="Times New Roman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TW" sz="2400" i="1" kern="100">
                                <a:latin typeface="Cambria Math"/>
                                <a:cs typeface="Times New Roman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sz="2400" i="1" kern="100">
                                <a:latin typeface="Cambria Math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altLang="zh-TW" sz="2400" kern="100" dirty="0">
                    <a:latin typeface="Times New Roman"/>
                    <a:cs typeface="Times New Roman"/>
                  </a:rPr>
                  <a:t>                         (5)</a:t>
                </a:r>
                <a:endParaRPr lang="zh-TW" altLang="zh-TW" sz="2400" kern="100" dirty="0">
                  <a:latin typeface="Calibri"/>
                  <a:cs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TW" sz="2400" kern="100" dirty="0">
                    <a:latin typeface="Times New Roman"/>
                    <a:cs typeface="Times New Roman"/>
                  </a:rPr>
                  <a:t>where </a:t>
                </a:r>
                <a:r>
                  <a:rPr lang="en-US" altLang="zh-TW" sz="2400" i="1" kern="100" dirty="0">
                    <a:latin typeface="Times New Roman"/>
                    <a:cs typeface="Times New Roman"/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zh-TW" sz="2400" kern="100">
                        <a:latin typeface="Cambria Math"/>
                        <a:cs typeface="Times New Roman"/>
                      </a:rPr>
                      <m:t>×</m:t>
                    </m:r>
                  </m:oMath>
                </a14:m>
                <a:r>
                  <a:rPr lang="en-US" altLang="zh-TW" sz="2400" i="1" kern="100" dirty="0">
                    <a:latin typeface="Times New Roman"/>
                    <a:cs typeface="Times New Roman"/>
                  </a:rPr>
                  <a:t> m </a:t>
                </a:r>
                <a:r>
                  <a:rPr lang="en-US" altLang="zh-TW" sz="2400" kern="100" dirty="0">
                    <a:latin typeface="Times New Roman"/>
                    <a:cs typeface="Times New Roman"/>
                  </a:rPr>
                  <a:t>is the size of the </a:t>
                </a:r>
                <a:r>
                  <a:rPr lang="en-US" altLang="zh-TW" sz="2400" kern="100" dirty="0" err="1">
                    <a:latin typeface="Times New Roman"/>
                    <a:cs typeface="Times New Roman"/>
                  </a:rPr>
                  <a:t>subband</a:t>
                </a:r>
                <a:r>
                  <a:rPr lang="en-US" altLang="zh-TW" sz="2400" kern="100" dirty="0">
                    <a:latin typeface="Times New Roman"/>
                    <a:cs typeface="Times New Roman"/>
                  </a:rPr>
                  <a:t> under consideration. </a:t>
                </a:r>
                <a:endParaRPr lang="en-US" altLang="zh-TW" sz="2400" kern="100" dirty="0" smtClean="0">
                  <a:latin typeface="Times New Roman"/>
                  <a:cs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altLang="zh-TW" sz="2400" kern="100" dirty="0">
                  <a:latin typeface="Times New Roman"/>
                  <a:cs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TW" sz="2400" kern="100" dirty="0" smtClean="0">
                    <a:latin typeface="Times New Roman"/>
                    <a:cs typeface="Times New Roman"/>
                  </a:rPr>
                  <a:t>Finally</a:t>
                </a:r>
                <a:r>
                  <a:rPr lang="en-US" altLang="zh-TW" sz="2400" kern="100" dirty="0">
                    <a:latin typeface="Times New Roman"/>
                    <a:cs typeface="Times New Roman"/>
                  </a:rPr>
                  <a:t>, we can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4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TW" sz="2400" kern="100" dirty="0">
                    <a:latin typeface="Times New Roman"/>
                    <a:cs typeface="Times New Roman"/>
                  </a:rPr>
                  <a:t> by (4) as:</a:t>
                </a:r>
                <a:endParaRPr lang="zh-TW" altLang="zh-TW" sz="2400" kern="100" dirty="0">
                  <a:latin typeface="Calibri"/>
                  <a:cs typeface="Times New Roman"/>
                </a:endParaRPr>
              </a:p>
              <a:p>
                <a:pPr algn="r">
                  <a:spcAft>
                    <a:spcPts val="0"/>
                  </a:spcAft>
                </a:pPr>
                <a:r>
                  <a:rPr lang="en-US" altLang="zh-TW" sz="2400" kern="100" dirty="0">
                    <a:latin typeface="Times New Roman"/>
                    <a:cs typeface="Times New Roman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4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en-US" altLang="zh-TW" sz="2400" i="1" kern="100">
                            <a:latin typeface="Cambria Math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en-US" altLang="zh-TW" sz="2400" i="1" kern="100">
                        <a:latin typeface="Cambria Math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TW" altLang="zh-TW" sz="24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zh-TW" altLang="zh-TW" sz="2400" i="1" kern="100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kern="100">
                                <a:latin typeface="Cambria Math"/>
                                <a:cs typeface="Times New Roman"/>
                              </a:rPr>
                              <m:t>max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zh-TW" altLang="zh-TW" sz="24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 kern="100">
                                    <a:latin typeface="Cambria Math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en-US" altLang="zh-TW" sz="2400" i="1" kern="100">
                                    <a:latin typeface="Cambria Math"/>
                                    <a:cs typeface="Times New Roman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400" i="1" kern="100">
                                    <a:latin typeface="Cambria Math"/>
                                    <a:cs typeface="Times New Roman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altLang="zh-TW" sz="2400" i="1" kern="100">
                                    <a:latin typeface="Cambria Math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TW" sz="2400" i="1" kern="100">
                                <a:latin typeface="Cambria Math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TW" altLang="zh-TW" sz="24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 kern="100">
                                    <a:latin typeface="Cambria Math"/>
                                    <a:cs typeface="Times New Roman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2400" i="1" kern="100">
                                    <a:latin typeface="Cambria Math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400" i="1" kern="100">
                                <a:latin typeface="Cambria Math"/>
                                <a:cs typeface="Times New Roman"/>
                              </a:rPr>
                              <m:t>,0)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altLang="zh-TW" sz="2400" kern="100" dirty="0">
                    <a:latin typeface="Times New Roman"/>
                    <a:cs typeface="Times New Roman"/>
                  </a:rPr>
                  <a:t>                      (6</a:t>
                </a:r>
                <a:r>
                  <a:rPr lang="en-US" altLang="zh-TW" sz="2400" kern="100" dirty="0" smtClean="0">
                    <a:latin typeface="Times New Roman"/>
                    <a:cs typeface="Times New Roman"/>
                  </a:rPr>
                  <a:t>)</a:t>
                </a:r>
                <a:endParaRPr lang="zh-TW" altLang="zh-TW" sz="2400" kern="100" dirty="0">
                  <a:latin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628800"/>
                <a:ext cx="7344816" cy="4764638"/>
              </a:xfrm>
              <a:prstGeom prst="rect">
                <a:avLst/>
              </a:prstGeom>
              <a:blipFill rotWithShape="1">
                <a:blip r:embed="rId2"/>
                <a:stretch>
                  <a:fillRect l="-1329" t="-1023" r="-13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0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Introduction to Wavelet transform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>
            <a:lum bright="-18000" contras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r="2813" b="7824"/>
          <a:stretch/>
        </p:blipFill>
        <p:spPr bwMode="auto">
          <a:xfrm>
            <a:off x="789180" y="2110404"/>
            <a:ext cx="7565637" cy="3694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2244021" y="5998836"/>
            <a:ext cx="465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/>
              </a:rPr>
              <a:t>Fig. 2 (a) One level and (b) two level 2-D DWT.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1519" y="1556792"/>
            <a:ext cx="3231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sub-bands:</a:t>
            </a: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3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100" dirty="0">
                <a:solidFill>
                  <a:srgbClr val="F0AD00">
                    <a:satMod val="150000"/>
                  </a:srgbClr>
                </a:solidFill>
              </a:rPr>
              <a:t>Introduction to Wavelet transform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537756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53999" y="2777713"/>
            <a:ext cx="6719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dirty="0"/>
              <a:t>Ex: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556793"/>
            <a:ext cx="9317421" cy="1224136"/>
          </a:xfrm>
        </p:spPr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Localized both in time (space) 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and frequency domain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TW" sz="3000" dirty="0" err="1">
                <a:latin typeface="Times New Roman" pitchFamily="18" charset="0"/>
                <a:cs typeface="Times New Roman" pitchFamily="18" charset="0"/>
              </a:rPr>
              <a:t>Multiresolution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 analysis (MRA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zh-TW" sz="3000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5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wavelet?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25609"/>
          </a:xfrm>
        </p:spPr>
        <p:txBody>
          <a:bodyPr/>
          <a:lstStyle/>
          <a:p>
            <a:r>
              <a:rPr lang="en-US" altLang="zh-TW" dirty="0" smtClean="0"/>
              <a:t>Traditional Fourier transform: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04864"/>
            <a:ext cx="50419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0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" b="8931"/>
          <a:stretch/>
        </p:blipFill>
        <p:spPr bwMode="auto">
          <a:xfrm>
            <a:off x="1043608" y="878774"/>
            <a:ext cx="6438900" cy="489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4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r="11786" b="9348"/>
          <a:stretch/>
        </p:blipFill>
        <p:spPr bwMode="auto">
          <a:xfrm>
            <a:off x="1787857" y="584200"/>
            <a:ext cx="5199798" cy="551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5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0" r="12357" b="9623"/>
          <a:stretch/>
        </p:blipFill>
        <p:spPr bwMode="auto">
          <a:xfrm>
            <a:off x="1787857" y="584199"/>
            <a:ext cx="5199798" cy="55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6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90F-B2C9-4E28-85E4-BDBE72044208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84200"/>
            <a:ext cx="64389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8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2126</TotalTime>
  <Words>662</Words>
  <Application>Microsoft Office PowerPoint</Application>
  <PresentationFormat>如螢幕大小 (4:3)</PresentationFormat>
  <Paragraphs>119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模組</vt:lpstr>
      <vt:lpstr>Image De-Noising by                      Wavelet Transform                                                    </vt:lpstr>
      <vt:lpstr>Introduction to Wavelet transform</vt:lpstr>
      <vt:lpstr>Introduction to Wavelet transform</vt:lpstr>
      <vt:lpstr>Introduction to Wavelet transform</vt:lpstr>
      <vt:lpstr>Why wavelet?</vt:lpstr>
      <vt:lpstr>PowerPoint 簡報</vt:lpstr>
      <vt:lpstr>PowerPoint 簡報</vt:lpstr>
      <vt:lpstr>PowerPoint 簡報</vt:lpstr>
      <vt:lpstr>PowerPoint 簡報</vt:lpstr>
      <vt:lpstr>Why wavelet?</vt:lpstr>
      <vt:lpstr>Flowchart of wavelet de-noising:</vt:lpstr>
      <vt:lpstr>Two thresholding methods:</vt:lpstr>
      <vt:lpstr>Two thresholding methods:</vt:lpstr>
      <vt:lpstr>Threshold determination</vt:lpstr>
      <vt:lpstr>σ   ???</vt:lpstr>
      <vt:lpstr>Ex:</vt:lpstr>
      <vt:lpstr>Additive white Gaussian noise </vt:lpstr>
      <vt:lpstr>PowerPoint 簡報</vt:lpstr>
      <vt:lpstr>PowerPoint 簡報</vt:lpstr>
      <vt:lpstr>Appendix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Image Processing   Term Project:    Image de-noising by wavelet        transform</dc:title>
  <dc:creator>Jason</dc:creator>
  <cp:lastModifiedBy>Jason</cp:lastModifiedBy>
  <cp:revision>55</cp:revision>
  <dcterms:created xsi:type="dcterms:W3CDTF">2013-01-03T06:24:11Z</dcterms:created>
  <dcterms:modified xsi:type="dcterms:W3CDTF">2013-10-03T16:45:52Z</dcterms:modified>
</cp:coreProperties>
</file>